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iWz14izcR40jtNNVypMh9GtJd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30.jpg"/><Relationship Id="rId5" Type="http://schemas.openxmlformats.org/officeDocument/2006/relationships/image" Target="../media/image34.jpg"/><Relationship Id="rId6" Type="http://schemas.openxmlformats.org/officeDocument/2006/relationships/image" Target="../media/image29.jpg"/><Relationship Id="rId7"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35.jpg"/><Relationship Id="rId5" Type="http://schemas.openxmlformats.org/officeDocument/2006/relationships/image" Target="../media/image37.png"/><Relationship Id="rId6" Type="http://schemas.openxmlformats.org/officeDocument/2006/relationships/image" Target="../media/image34.jpg"/><Relationship Id="rId7"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7.jpg"/><Relationship Id="rId5" Type="http://schemas.openxmlformats.org/officeDocument/2006/relationships/image" Target="../media/image18.jpg"/><Relationship Id="rId6"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5.jp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26.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38.jpg"/><Relationship Id="rId6"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2403520" y="262264"/>
            <a:ext cx="7801366"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ro-RO" sz="3300" u="none" cap="none" strike="noStrike">
                <a:solidFill>
                  <a:srgbClr val="525252"/>
                </a:solidFill>
                <a:latin typeface="Cambria"/>
                <a:ea typeface="Cambria"/>
                <a:cs typeface="Cambria"/>
                <a:sym typeface="Cambria"/>
              </a:rPr>
              <a:t>CERC PEDAGOGIC NR.1 – 31 MARTIE 2022</a:t>
            </a:r>
            <a:endParaRPr/>
          </a:p>
        </p:txBody>
      </p:sp>
      <p:pic>
        <p:nvPicPr>
          <p:cNvPr descr="A birthday cake&#10;&#10;Description generated with high confidence" id="85" name="Google Shape;85;p1"/>
          <p:cNvPicPr preferRelativeResize="0"/>
          <p:nvPr/>
        </p:nvPicPr>
        <p:blipFill rotWithShape="1">
          <a:blip r:embed="rId3">
            <a:alphaModFix/>
          </a:blip>
          <a:srcRect b="0" l="0" r="0" t="0"/>
          <a:stretch/>
        </p:blipFill>
        <p:spPr>
          <a:xfrm>
            <a:off x="1358114" y="1019088"/>
            <a:ext cx="4000500" cy="3723132"/>
          </a:xfrm>
          <a:prstGeom prst="rect">
            <a:avLst/>
          </a:prstGeom>
          <a:noFill/>
          <a:ln>
            <a:noFill/>
          </a:ln>
        </p:spPr>
      </p:pic>
      <p:cxnSp>
        <p:nvCxnSpPr>
          <p:cNvPr id="86" name="Google Shape;86;p1"/>
          <p:cNvCxnSpPr/>
          <p:nvPr/>
        </p:nvCxnSpPr>
        <p:spPr>
          <a:xfrm>
            <a:off x="2929203" y="875680"/>
            <a:ext cx="6750000" cy="0"/>
          </a:xfrm>
          <a:prstGeom prst="straightConnector1">
            <a:avLst/>
          </a:prstGeom>
          <a:noFill/>
          <a:ln cap="flat" cmpd="sng" w="25400">
            <a:solidFill>
              <a:srgbClr val="2E75B5"/>
            </a:solidFill>
            <a:prstDash val="solid"/>
            <a:miter lim="800000"/>
            <a:headEnd len="sm" w="sm" type="none"/>
            <a:tailEnd len="sm" w="sm" type="none"/>
          </a:ln>
        </p:spPr>
      </p:cxnSp>
      <p:pic>
        <p:nvPicPr>
          <p:cNvPr id="87" name="Google Shape;87;p1"/>
          <p:cNvPicPr preferRelativeResize="0"/>
          <p:nvPr/>
        </p:nvPicPr>
        <p:blipFill rotWithShape="1">
          <a:blip r:embed="rId4">
            <a:alphaModFix/>
          </a:blip>
          <a:srcRect b="0" l="0" r="0" t="0"/>
          <a:stretch/>
        </p:blipFill>
        <p:spPr>
          <a:xfrm>
            <a:off x="6304203" y="1032339"/>
            <a:ext cx="5208074" cy="3554690"/>
          </a:xfrm>
          <a:prstGeom prst="rect">
            <a:avLst/>
          </a:prstGeom>
          <a:noFill/>
          <a:ln>
            <a:noFill/>
          </a:ln>
        </p:spPr>
      </p:pic>
      <p:sp>
        <p:nvSpPr>
          <p:cNvPr id="88" name="Google Shape;88;p1"/>
          <p:cNvSpPr/>
          <p:nvPr/>
        </p:nvSpPr>
        <p:spPr>
          <a:xfrm>
            <a:off x="6982594" y="1725882"/>
            <a:ext cx="3851292"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ro-RO" sz="2400" u="none" cap="none" strike="noStrike">
                <a:solidFill>
                  <a:srgbClr val="0C0C0C"/>
                </a:solidFill>
                <a:latin typeface="Cambria"/>
                <a:ea typeface="Cambria"/>
                <a:cs typeface="Cambria"/>
                <a:sym typeface="Cambria"/>
              </a:rPr>
              <a:t>GRUPA MARE (Grupa albinuțelor)</a:t>
            </a:r>
            <a:endParaRPr/>
          </a:p>
          <a:p>
            <a:pPr indent="0" lvl="0" marL="0" marR="0" rtl="0" algn="ctr">
              <a:spcBef>
                <a:spcPts val="0"/>
              </a:spcBef>
              <a:spcAft>
                <a:spcPts val="0"/>
              </a:spcAft>
              <a:buNone/>
            </a:pPr>
            <a:r>
              <a:rPr b="0" i="0" lang="ro-RO" sz="2400" u="none" cap="none" strike="noStrike">
                <a:solidFill>
                  <a:srgbClr val="0C0C0C"/>
                </a:solidFill>
                <a:latin typeface="Cambria"/>
                <a:ea typeface="Cambria"/>
                <a:cs typeface="Cambria"/>
                <a:sym typeface="Cambria"/>
              </a:rPr>
              <a:t>de la </a:t>
            </a:r>
            <a:endParaRPr/>
          </a:p>
          <a:p>
            <a:pPr indent="0" lvl="0" marL="0" marR="0" rtl="0" algn="ctr">
              <a:spcBef>
                <a:spcPts val="0"/>
              </a:spcBef>
              <a:spcAft>
                <a:spcPts val="0"/>
              </a:spcAft>
              <a:buNone/>
            </a:pPr>
            <a:r>
              <a:rPr b="0" i="0" lang="ro-RO" sz="2400" u="none" cap="none" strike="noStrike">
                <a:solidFill>
                  <a:srgbClr val="0C0C0C"/>
                </a:solidFill>
                <a:latin typeface="Cambria"/>
                <a:ea typeface="Cambria"/>
                <a:cs typeface="Cambria"/>
                <a:sym typeface="Cambria"/>
              </a:rPr>
              <a:t>GRĂDINIȚA P.P. Nr.5 REGHIN</a:t>
            </a:r>
            <a:endParaRPr/>
          </a:p>
          <a:p>
            <a:pPr indent="0" lvl="0" marL="0" marR="0" rtl="0" algn="ctr">
              <a:spcBef>
                <a:spcPts val="0"/>
              </a:spcBef>
              <a:spcAft>
                <a:spcPts val="0"/>
              </a:spcAft>
              <a:buNone/>
            </a:pPr>
            <a:r>
              <a:rPr b="0" i="0" lang="ro-RO" sz="2400" u="none" cap="none" strike="noStrike">
                <a:solidFill>
                  <a:srgbClr val="0C0C0C"/>
                </a:solidFill>
                <a:latin typeface="Cambria"/>
                <a:ea typeface="Cambria"/>
                <a:cs typeface="Cambria"/>
                <a:sym typeface="Cambria"/>
              </a:rPr>
              <a:t>VĂ INVITĂ LA O CĂLĂTORIE ÎN </a:t>
            </a:r>
            <a:r>
              <a:rPr b="1" i="0" lang="ro-RO" sz="2400" u="none" cap="none" strike="noStrike">
                <a:solidFill>
                  <a:srgbClr val="0C0C0C"/>
                </a:solidFill>
                <a:latin typeface="Cambria"/>
                <a:ea typeface="Cambria"/>
                <a:cs typeface="Cambria"/>
                <a:sym typeface="Cambria"/>
              </a:rPr>
              <a:t>ITALIA</a:t>
            </a:r>
            <a:endParaRPr b="1" i="0" sz="2400" u="none" cap="none" strike="noStrike">
              <a:solidFill>
                <a:srgbClr val="0C0C0C"/>
              </a:solidFill>
              <a:latin typeface="Cambria"/>
              <a:ea typeface="Cambria"/>
              <a:cs typeface="Cambria"/>
              <a:sym typeface="Cambria"/>
            </a:endParaRPr>
          </a:p>
        </p:txBody>
      </p:sp>
      <p:sp>
        <p:nvSpPr>
          <p:cNvPr id="89" name="Google Shape;89;p1"/>
          <p:cNvSpPr txBox="1"/>
          <p:nvPr/>
        </p:nvSpPr>
        <p:spPr>
          <a:xfrm>
            <a:off x="2653229" y="4838569"/>
            <a:ext cx="7302000" cy="19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ro-RO" sz="2400" u="none" cap="none" strike="noStrike">
                <a:solidFill>
                  <a:schemeClr val="dk1"/>
                </a:solidFill>
                <a:latin typeface="Calibri"/>
                <a:ea typeface="Calibri"/>
                <a:cs typeface="Calibri"/>
                <a:sym typeface="Calibri"/>
              </a:rPr>
              <a:t>Prof. OLTEAN ANGELA și prof. CĂPRAR  LILIANA</a:t>
            </a:r>
            <a:endParaRPr/>
          </a:p>
          <a:p>
            <a:pPr indent="0" lvl="0" marL="0" marR="0" rtl="0" algn="ctr">
              <a:spcBef>
                <a:spcPts val="0"/>
              </a:spcBef>
              <a:spcAft>
                <a:spcPts val="0"/>
              </a:spcAft>
              <a:buNone/>
            </a:pPr>
            <a:r>
              <a:rPr b="0" i="0" lang="ro-RO" sz="2400" u="none" cap="none" strike="noStrike">
                <a:solidFill>
                  <a:schemeClr val="dk1"/>
                </a:solidFill>
                <a:latin typeface="Calibri"/>
                <a:ea typeface="Calibri"/>
                <a:cs typeface="Calibri"/>
                <a:sym typeface="Calibri"/>
              </a:rPr>
              <a:t>Prof. LAZAR ADRIANA</a:t>
            </a:r>
            <a:endParaRPr/>
          </a:p>
          <a:p>
            <a:pPr indent="0" lvl="0" marL="0" marR="0" rtl="0" algn="ctr">
              <a:spcBef>
                <a:spcPts val="0"/>
              </a:spcBef>
              <a:spcAft>
                <a:spcPts val="0"/>
              </a:spcAft>
              <a:buNone/>
            </a:pPr>
            <a:r>
              <a:rPr b="1" i="0" lang="ro-RO" sz="2400" u="none" cap="none" strike="noStrike">
                <a:solidFill>
                  <a:schemeClr val="dk1"/>
                </a:solidFill>
                <a:latin typeface="Calibri"/>
                <a:ea typeface="Calibri"/>
                <a:cs typeface="Calibri"/>
                <a:sym typeface="Calibri"/>
              </a:rPr>
              <a:t>RESPONSABILI CERC PEDAGOGIC:</a:t>
            </a:r>
            <a:endParaRPr/>
          </a:p>
          <a:p>
            <a:pPr indent="0" lvl="0" marL="0" marR="0" rtl="0" algn="ctr">
              <a:spcBef>
                <a:spcPts val="0"/>
              </a:spcBef>
              <a:spcAft>
                <a:spcPts val="0"/>
              </a:spcAft>
              <a:buNone/>
            </a:pPr>
            <a:r>
              <a:rPr b="0" i="0" lang="ro-RO" sz="2400" u="none" cap="none" strike="noStrike">
                <a:solidFill>
                  <a:schemeClr val="dk1"/>
                </a:solidFill>
                <a:latin typeface="Calibri"/>
                <a:ea typeface="Calibri"/>
                <a:cs typeface="Calibri"/>
                <a:sym typeface="Calibri"/>
              </a:rPr>
              <a:t>Prof. MOLDOVAN VIOLETA</a:t>
            </a:r>
            <a:endParaRPr/>
          </a:p>
          <a:p>
            <a:pPr indent="0" lvl="0" marL="0" marR="0" rtl="0" algn="ctr">
              <a:spcBef>
                <a:spcPts val="0"/>
              </a:spcBef>
              <a:spcAft>
                <a:spcPts val="0"/>
              </a:spcAft>
              <a:buNone/>
            </a:pPr>
            <a:r>
              <a:rPr b="0" i="0" lang="ro-RO" sz="2400" u="none" cap="none" strike="noStrike">
                <a:solidFill>
                  <a:schemeClr val="dk1"/>
                </a:solidFill>
                <a:latin typeface="Calibri"/>
                <a:ea typeface="Calibri"/>
                <a:cs typeface="Calibri"/>
                <a:sym typeface="Calibri"/>
              </a:rPr>
              <a:t>Prof. CIRILESCU  SANDA</a:t>
            </a:r>
            <a:endParaRPr b="0" i="0" sz="2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0"/>
          <p:cNvPicPr preferRelativeResize="0"/>
          <p:nvPr>
            <p:ph idx="1" type="body"/>
          </p:nvPr>
        </p:nvPicPr>
        <p:blipFill rotWithShape="1">
          <a:blip r:embed="rId3">
            <a:alphaModFix/>
          </a:blip>
          <a:srcRect b="0" l="0" r="0" t="0"/>
          <a:stretch/>
        </p:blipFill>
        <p:spPr>
          <a:xfrm>
            <a:off x="588331" y="123069"/>
            <a:ext cx="5174513" cy="3406941"/>
          </a:xfrm>
          <a:prstGeom prst="rect">
            <a:avLst/>
          </a:prstGeom>
          <a:noFill/>
          <a:ln>
            <a:noFill/>
          </a:ln>
        </p:spPr>
      </p:pic>
      <p:pic>
        <p:nvPicPr>
          <p:cNvPr id="159" name="Google Shape;159;p10"/>
          <p:cNvPicPr preferRelativeResize="0"/>
          <p:nvPr>
            <p:ph idx="2" type="body"/>
          </p:nvPr>
        </p:nvPicPr>
        <p:blipFill rotWithShape="1">
          <a:blip r:embed="rId4">
            <a:alphaModFix/>
          </a:blip>
          <a:srcRect b="0" l="0" r="0" t="0"/>
          <a:stretch/>
        </p:blipFill>
        <p:spPr>
          <a:xfrm>
            <a:off x="6464597" y="123069"/>
            <a:ext cx="5208182" cy="3406941"/>
          </a:xfrm>
          <a:prstGeom prst="rect">
            <a:avLst/>
          </a:prstGeom>
          <a:noFill/>
          <a:ln>
            <a:noFill/>
          </a:ln>
        </p:spPr>
      </p:pic>
      <p:pic>
        <p:nvPicPr>
          <p:cNvPr id="160" name="Google Shape;160;p10"/>
          <p:cNvPicPr preferRelativeResize="0"/>
          <p:nvPr/>
        </p:nvPicPr>
        <p:blipFill rotWithShape="1">
          <a:blip r:embed="rId5">
            <a:alphaModFix/>
          </a:blip>
          <a:srcRect b="0" l="0" r="0" t="0"/>
          <a:stretch/>
        </p:blipFill>
        <p:spPr>
          <a:xfrm>
            <a:off x="6804837" y="3657600"/>
            <a:ext cx="5208182" cy="3157870"/>
          </a:xfrm>
          <a:prstGeom prst="rect">
            <a:avLst/>
          </a:prstGeom>
          <a:noFill/>
          <a:ln>
            <a:noFill/>
          </a:ln>
        </p:spPr>
      </p:pic>
      <p:pic>
        <p:nvPicPr>
          <p:cNvPr id="161" name="Google Shape;161;p10"/>
          <p:cNvPicPr preferRelativeResize="0"/>
          <p:nvPr/>
        </p:nvPicPr>
        <p:blipFill rotWithShape="1">
          <a:blip r:embed="rId6">
            <a:alphaModFix/>
          </a:blip>
          <a:srcRect b="0" l="0" r="0" t="0"/>
          <a:stretch/>
        </p:blipFill>
        <p:spPr>
          <a:xfrm>
            <a:off x="737187" y="3406941"/>
            <a:ext cx="1750832" cy="3327990"/>
          </a:xfrm>
          <a:prstGeom prst="rect">
            <a:avLst/>
          </a:prstGeom>
          <a:noFill/>
          <a:ln>
            <a:noFill/>
          </a:ln>
        </p:spPr>
      </p:pic>
      <p:sp>
        <p:nvSpPr>
          <p:cNvPr id="162" name="Google Shape;162;p10"/>
          <p:cNvSpPr/>
          <p:nvPr/>
        </p:nvSpPr>
        <p:spPr>
          <a:xfrm>
            <a:off x="3211033" y="3697869"/>
            <a:ext cx="3211034" cy="3077331"/>
          </a:xfrm>
          <a:prstGeom prst="hear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ro-RO" sz="2800" u="none" cap="none" strike="noStrike">
                <a:solidFill>
                  <a:schemeClr val="lt1"/>
                </a:solidFill>
                <a:latin typeface="Calibri"/>
                <a:ea typeface="Calibri"/>
                <a:cs typeface="Calibri"/>
                <a:sym typeface="Calibri"/>
              </a:rPr>
              <a:t>A.L.A. 2</a:t>
            </a:r>
            <a:endParaRPr/>
          </a:p>
          <a:p>
            <a:pPr indent="0" lvl="0" marL="0" marR="0" rtl="0" algn="ctr">
              <a:spcBef>
                <a:spcPts val="0"/>
              </a:spcBef>
              <a:spcAft>
                <a:spcPts val="0"/>
              </a:spcAft>
              <a:buNone/>
            </a:pPr>
            <a:r>
              <a:rPr b="0" i="0" lang="ro-RO" sz="2800" u="none" cap="none" strike="noStrike">
                <a:solidFill>
                  <a:schemeClr val="lt1"/>
                </a:solidFill>
                <a:latin typeface="Calibri"/>
                <a:ea typeface="Calibri"/>
                <a:cs typeface="Calibri"/>
                <a:sym typeface="Calibri"/>
              </a:rPr>
              <a:t>CARNAVALUL DE LA VENETIA</a:t>
            </a:r>
            <a:endParaRPr/>
          </a:p>
        </p:txBody>
      </p:sp>
      <p:pic>
        <p:nvPicPr>
          <p:cNvPr descr="Drama" id="163" name="Google Shape;163;p10"/>
          <p:cNvPicPr preferRelativeResize="0"/>
          <p:nvPr/>
        </p:nvPicPr>
        <p:blipFill rotWithShape="1">
          <a:blip r:embed="rId7">
            <a:alphaModFix/>
          </a:blip>
          <a:srcRect b="0" l="0" r="0" t="0"/>
          <a:stretch/>
        </p:blipFill>
        <p:spPr>
          <a:xfrm>
            <a:off x="2753831" y="5644758"/>
            <a:ext cx="914400" cy="914400"/>
          </a:xfrm>
          <a:prstGeom prst="rect">
            <a:avLst/>
          </a:prstGeom>
          <a:noFill/>
          <a:ln>
            <a:noFill/>
          </a:ln>
        </p:spPr>
      </p:pic>
      <p:pic>
        <p:nvPicPr>
          <p:cNvPr descr="Drama" id="164" name="Google Shape;164;p10"/>
          <p:cNvPicPr preferRelativeResize="0"/>
          <p:nvPr/>
        </p:nvPicPr>
        <p:blipFill rotWithShape="1">
          <a:blip r:embed="rId7">
            <a:alphaModFix/>
          </a:blip>
          <a:srcRect b="0" l="0" r="0" t="0"/>
          <a:stretch/>
        </p:blipFill>
        <p:spPr>
          <a:xfrm>
            <a:off x="5805374" y="5709118"/>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2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2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ph type="title"/>
          </p:nvPr>
        </p:nvSpPr>
        <p:spPr>
          <a:xfrm>
            <a:off x="838200" y="28006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o-RO"/>
              <a:t>A.L.A. 2 – CARNAVALUL DE LA VENEŢIA</a:t>
            </a:r>
            <a:endParaRPr/>
          </a:p>
        </p:txBody>
      </p:sp>
      <p:pic>
        <p:nvPicPr>
          <p:cNvPr id="170" name="Google Shape;170;p11"/>
          <p:cNvPicPr preferRelativeResize="0"/>
          <p:nvPr>
            <p:ph idx="1" type="body"/>
          </p:nvPr>
        </p:nvPicPr>
        <p:blipFill rotWithShape="1">
          <a:blip r:embed="rId3">
            <a:alphaModFix/>
          </a:blip>
          <a:srcRect b="0" l="0" r="0" t="0"/>
          <a:stretch/>
        </p:blipFill>
        <p:spPr>
          <a:xfrm>
            <a:off x="427973" y="1253331"/>
            <a:ext cx="2060936" cy="4351338"/>
          </a:xfrm>
          <a:prstGeom prst="rect">
            <a:avLst/>
          </a:prstGeom>
          <a:noFill/>
          <a:ln>
            <a:noFill/>
          </a:ln>
        </p:spPr>
      </p:pic>
      <p:pic>
        <p:nvPicPr>
          <p:cNvPr id="171" name="Google Shape;171;p11"/>
          <p:cNvPicPr preferRelativeResize="0"/>
          <p:nvPr>
            <p:ph idx="2" type="body"/>
          </p:nvPr>
        </p:nvPicPr>
        <p:blipFill rotWithShape="1">
          <a:blip r:embed="rId4">
            <a:alphaModFix/>
          </a:blip>
          <a:srcRect b="0" l="0" r="0" t="0"/>
          <a:stretch/>
        </p:blipFill>
        <p:spPr>
          <a:xfrm>
            <a:off x="9994613" y="2314723"/>
            <a:ext cx="2060936" cy="4351338"/>
          </a:xfrm>
          <a:prstGeom prst="rect">
            <a:avLst/>
          </a:prstGeom>
          <a:noFill/>
          <a:ln>
            <a:noFill/>
          </a:ln>
        </p:spPr>
      </p:pic>
      <p:pic>
        <p:nvPicPr>
          <p:cNvPr descr="Drama" id="172" name="Google Shape;172;p11"/>
          <p:cNvPicPr preferRelativeResize="0"/>
          <p:nvPr/>
        </p:nvPicPr>
        <p:blipFill rotWithShape="1">
          <a:blip r:embed="rId5">
            <a:alphaModFix/>
          </a:blip>
          <a:srcRect b="0" l="0" r="0" t="0"/>
          <a:stretch/>
        </p:blipFill>
        <p:spPr>
          <a:xfrm>
            <a:off x="838200" y="5751661"/>
            <a:ext cx="914400" cy="914400"/>
          </a:xfrm>
          <a:prstGeom prst="rect">
            <a:avLst/>
          </a:prstGeom>
          <a:noFill/>
          <a:ln>
            <a:noFill/>
          </a:ln>
        </p:spPr>
      </p:pic>
      <p:pic>
        <p:nvPicPr>
          <p:cNvPr id="173" name="Google Shape;173;p11"/>
          <p:cNvPicPr preferRelativeResize="0"/>
          <p:nvPr/>
        </p:nvPicPr>
        <p:blipFill rotWithShape="1">
          <a:blip r:embed="rId6">
            <a:alphaModFix/>
          </a:blip>
          <a:srcRect b="0" l="0" r="0" t="0"/>
          <a:stretch/>
        </p:blipFill>
        <p:spPr>
          <a:xfrm>
            <a:off x="2615610" y="1626893"/>
            <a:ext cx="7251413" cy="5167312"/>
          </a:xfrm>
          <a:prstGeom prst="rect">
            <a:avLst/>
          </a:prstGeom>
          <a:noFill/>
          <a:ln>
            <a:noFill/>
          </a:ln>
        </p:spPr>
      </p:pic>
      <p:pic>
        <p:nvPicPr>
          <p:cNvPr descr="Drama" id="174" name="Google Shape;174;p11"/>
          <p:cNvPicPr preferRelativeResize="0"/>
          <p:nvPr/>
        </p:nvPicPr>
        <p:blipFill rotWithShape="1">
          <a:blip r:embed="rId7">
            <a:alphaModFix/>
          </a:blip>
          <a:srcRect b="0" l="0" r="0" t="0"/>
          <a:stretch/>
        </p:blipFill>
        <p:spPr>
          <a:xfrm>
            <a:off x="10730033" y="82532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822"/>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2"/>
          <p:cNvPicPr preferRelativeResize="0"/>
          <p:nvPr>
            <p:ph idx="1" type="body"/>
          </p:nvPr>
        </p:nvPicPr>
        <p:blipFill rotWithShape="1">
          <a:blip r:embed="rId3">
            <a:alphaModFix/>
          </a:blip>
          <a:srcRect b="0" l="0" r="0" t="0"/>
          <a:stretch/>
        </p:blipFill>
        <p:spPr>
          <a:xfrm>
            <a:off x="119270" y="225287"/>
            <a:ext cx="11847443" cy="7288696"/>
          </a:xfrm>
          <a:prstGeom prst="rect">
            <a:avLst/>
          </a:prstGeom>
          <a:noFill/>
          <a:ln>
            <a:noFill/>
          </a:ln>
        </p:spPr>
      </p:pic>
      <p:sp>
        <p:nvSpPr>
          <p:cNvPr id="180" name="Google Shape;180;p12"/>
          <p:cNvSpPr txBox="1"/>
          <p:nvPr/>
        </p:nvSpPr>
        <p:spPr>
          <a:xfrm>
            <a:off x="1928191" y="1616766"/>
            <a:ext cx="8229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ro-RO" sz="3600" u="none" cap="none" strike="noStrike">
                <a:solidFill>
                  <a:schemeClr val="dk1"/>
                </a:solidFill>
                <a:latin typeface="Calibri"/>
                <a:ea typeface="Calibri"/>
                <a:cs typeface="Calibri"/>
                <a:sym typeface="Calibri"/>
              </a:rPr>
              <a:t>Vă mulțumim pentru atenție!</a:t>
            </a:r>
            <a:endParaRPr b="0" i="0" sz="3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idx="1" type="body"/>
          </p:nvPr>
        </p:nvSpPr>
        <p:spPr>
          <a:xfrm>
            <a:off x="106017" y="159026"/>
            <a:ext cx="11940209" cy="659958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ro-RO"/>
              <a:t>	Italia este una dintre cele mai frumoase țări din Europa, are forma unei cizme și este înconjurată aproape în totalitate de apă, ea fiind, de fapt, o peninsulă.</a:t>
            </a:r>
            <a:endParaRPr/>
          </a:p>
          <a:p>
            <a:pPr indent="0" lvl="0" marL="0" rtl="0" algn="l">
              <a:lnSpc>
                <a:spcPct val="90000"/>
              </a:lnSpc>
              <a:spcBef>
                <a:spcPts val="0"/>
              </a:spcBef>
              <a:spcAft>
                <a:spcPts val="0"/>
              </a:spcAft>
              <a:buClr>
                <a:schemeClr val="dk1"/>
              </a:buClr>
              <a:buSzPts val="2800"/>
              <a:buNone/>
            </a:pPr>
            <a:r>
              <a:rPr lang="ro-RO"/>
              <a:t>	Limba pe care o vorbesc locuitorii acestei țări este limba italiană, limbă înrudită cu limba română. Steagul acestei țări este format din culorile roșu, alb și verde, iar capitala este Roma.</a:t>
            </a:r>
            <a:endParaRPr/>
          </a:p>
          <a:p>
            <a:pPr indent="0" lvl="0" marL="0" rtl="0" algn="l">
              <a:lnSpc>
                <a:spcPct val="90000"/>
              </a:lnSpc>
              <a:spcBef>
                <a:spcPts val="0"/>
              </a:spcBef>
              <a:spcAft>
                <a:spcPts val="0"/>
              </a:spcAft>
              <a:buClr>
                <a:schemeClr val="dk1"/>
              </a:buClr>
              <a:buSzPts val="2800"/>
              <a:buNone/>
            </a:pPr>
            <a:r>
              <a:rPr lang="ro-RO"/>
              <a:t>	În această țară istorică putem vizita multe obiective turistice importante: Coloseumul, Fontana di Trevi, Columna lui Traian, Domul din Milano, Turnul din Pisa, minunatul oraș pe ape Veneția, vestit și pentru Carnavalul de la Veneția. Acesta se desfășoară în fiecare an și este foarte așteptat atât de cei mari cât și de cei mici.</a:t>
            </a:r>
            <a:endParaRPr/>
          </a:p>
          <a:p>
            <a:pPr indent="0" lvl="0" marL="0" rtl="0" algn="l">
              <a:lnSpc>
                <a:spcPct val="90000"/>
              </a:lnSpc>
              <a:spcBef>
                <a:spcPts val="0"/>
              </a:spcBef>
              <a:spcAft>
                <a:spcPts val="0"/>
              </a:spcAft>
              <a:buClr>
                <a:schemeClr val="dk1"/>
              </a:buClr>
              <a:buSzPts val="2800"/>
              <a:buNone/>
            </a:pPr>
            <a:r>
              <a:rPr lang="ro-RO"/>
              <a:t>	Poporul italian este un popor cu oameni veseli, iubitori de muzică, dans, artă și cultură. Iar renumita bucătărie italiană este una foarte bogată și diversă, italienii fiind cei mai mari specialiști în pregătirea pastelor, a pizzei sau a celor mai gustoase înghețate.</a:t>
            </a:r>
            <a:endParaRPr/>
          </a:p>
          <a:p>
            <a:pPr indent="0" lvl="0" marL="0" rtl="0" algn="l">
              <a:lnSpc>
                <a:spcPct val="90000"/>
              </a:lnSpc>
              <a:spcBef>
                <a:spcPts val="0"/>
              </a:spcBef>
              <a:spcAft>
                <a:spcPts val="0"/>
              </a:spcAft>
              <a:buClr>
                <a:schemeClr val="dk1"/>
              </a:buClr>
              <a:buSzPts val="2800"/>
              <a:buNone/>
            </a:pPr>
            <a:r>
              <a:rPr lang="ro-RO"/>
              <a:t>	Mulți copii de la noi din grupă au părinți sau bunici care lucrează în Italia. Unii dintre ei au vizitat-o sau au locuit acolo o perioadă. Ba mai mult, o fetiță s-a născut și a locuit în Italia până la 5 ani.</a:t>
            </a:r>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427382" y="137024"/>
            <a:ext cx="6490252" cy="58903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ro-RO"/>
              <a:t>ÎNTÂLNIREA DE DIMINEAȚĂ</a:t>
            </a:r>
            <a:endParaRPr/>
          </a:p>
        </p:txBody>
      </p:sp>
      <p:pic>
        <p:nvPicPr>
          <p:cNvPr id="100" name="Google Shape;100;p3"/>
          <p:cNvPicPr preferRelativeResize="0"/>
          <p:nvPr>
            <p:ph idx="2" type="body"/>
          </p:nvPr>
        </p:nvPicPr>
        <p:blipFill rotWithShape="1">
          <a:blip r:embed="rId3">
            <a:alphaModFix/>
          </a:blip>
          <a:srcRect b="0" l="0" r="0" t="0"/>
          <a:stretch/>
        </p:blipFill>
        <p:spPr>
          <a:xfrm>
            <a:off x="626854" y="3991671"/>
            <a:ext cx="4475919" cy="2712193"/>
          </a:xfrm>
          <a:prstGeom prst="rect">
            <a:avLst/>
          </a:prstGeom>
          <a:noFill/>
          <a:ln>
            <a:noFill/>
          </a:ln>
        </p:spPr>
      </p:pic>
      <p:pic>
        <p:nvPicPr>
          <p:cNvPr id="101" name="Google Shape;101;p3"/>
          <p:cNvPicPr preferRelativeResize="0"/>
          <p:nvPr/>
        </p:nvPicPr>
        <p:blipFill rotWithShape="1">
          <a:blip r:embed="rId4">
            <a:alphaModFix/>
          </a:blip>
          <a:srcRect b="0" l="0" r="0" t="0"/>
          <a:stretch/>
        </p:blipFill>
        <p:spPr>
          <a:xfrm>
            <a:off x="6632711" y="137024"/>
            <a:ext cx="4532243" cy="2563260"/>
          </a:xfrm>
          <a:prstGeom prst="rect">
            <a:avLst/>
          </a:prstGeom>
          <a:noFill/>
          <a:ln>
            <a:noFill/>
          </a:ln>
        </p:spPr>
      </p:pic>
      <p:pic>
        <p:nvPicPr>
          <p:cNvPr id="102" name="Google Shape;102;p3"/>
          <p:cNvPicPr preferRelativeResize="0"/>
          <p:nvPr/>
        </p:nvPicPr>
        <p:blipFill rotWithShape="1">
          <a:blip r:embed="rId5">
            <a:alphaModFix/>
          </a:blip>
          <a:srcRect b="0" l="0" r="0" t="0"/>
          <a:stretch/>
        </p:blipFill>
        <p:spPr>
          <a:xfrm>
            <a:off x="5632170" y="2849217"/>
            <a:ext cx="6069496" cy="3968507"/>
          </a:xfrm>
          <a:prstGeom prst="rect">
            <a:avLst/>
          </a:prstGeom>
          <a:noFill/>
          <a:ln>
            <a:noFill/>
          </a:ln>
        </p:spPr>
      </p:pic>
      <p:pic>
        <p:nvPicPr>
          <p:cNvPr id="103" name="Google Shape;103;p3"/>
          <p:cNvPicPr preferRelativeResize="0"/>
          <p:nvPr/>
        </p:nvPicPr>
        <p:blipFill rotWithShape="1">
          <a:blip r:embed="rId6">
            <a:alphaModFix/>
          </a:blip>
          <a:srcRect b="0" l="0" r="0" t="0"/>
          <a:stretch/>
        </p:blipFill>
        <p:spPr>
          <a:xfrm>
            <a:off x="500726" y="694524"/>
            <a:ext cx="4698812" cy="3218317"/>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2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A person teaching a group of children&#10;&#10;Description automatically generated with low confidence" id="108" name="Google Shape;108;p4"/>
          <p:cNvPicPr preferRelativeResize="0"/>
          <p:nvPr>
            <p:ph idx="1" type="body"/>
          </p:nvPr>
        </p:nvPicPr>
        <p:blipFill rotWithShape="1">
          <a:blip r:embed="rId3">
            <a:alphaModFix/>
          </a:blip>
          <a:srcRect b="0" l="0" r="0" t="0"/>
          <a:stretch/>
        </p:blipFill>
        <p:spPr>
          <a:xfrm>
            <a:off x="115964" y="86481"/>
            <a:ext cx="7454417" cy="4506783"/>
          </a:xfrm>
          <a:prstGeom prst="rect">
            <a:avLst/>
          </a:prstGeom>
          <a:noFill/>
          <a:ln>
            <a:noFill/>
          </a:ln>
        </p:spPr>
      </p:pic>
      <p:pic>
        <p:nvPicPr>
          <p:cNvPr descr="A picture containing text, indoor&#10;&#10;Description automatically generated" id="109" name="Google Shape;109;p4"/>
          <p:cNvPicPr preferRelativeResize="0"/>
          <p:nvPr>
            <p:ph idx="2" type="body"/>
          </p:nvPr>
        </p:nvPicPr>
        <p:blipFill rotWithShape="1">
          <a:blip r:embed="rId4">
            <a:alphaModFix/>
          </a:blip>
          <a:srcRect b="0" l="0" r="0" t="0"/>
          <a:stretch/>
        </p:blipFill>
        <p:spPr>
          <a:xfrm>
            <a:off x="7761767" y="3870680"/>
            <a:ext cx="4018795" cy="2882347"/>
          </a:xfrm>
          <a:prstGeom prst="rect">
            <a:avLst/>
          </a:prstGeom>
          <a:noFill/>
          <a:ln>
            <a:noFill/>
          </a:ln>
        </p:spPr>
      </p:pic>
      <p:pic>
        <p:nvPicPr>
          <p:cNvPr id="110" name="Google Shape;110;p4"/>
          <p:cNvPicPr preferRelativeResize="0"/>
          <p:nvPr/>
        </p:nvPicPr>
        <p:blipFill rotWithShape="1">
          <a:blip r:embed="rId5">
            <a:alphaModFix/>
          </a:blip>
          <a:srcRect b="0" l="0" r="0" t="0"/>
          <a:stretch/>
        </p:blipFill>
        <p:spPr>
          <a:xfrm>
            <a:off x="8527312" y="126238"/>
            <a:ext cx="2637142" cy="3723177"/>
          </a:xfrm>
          <a:prstGeom prst="rect">
            <a:avLst/>
          </a:prstGeom>
          <a:noFill/>
          <a:ln>
            <a:noFill/>
          </a:ln>
        </p:spPr>
      </p:pic>
      <p:sp>
        <p:nvSpPr>
          <p:cNvPr id="111" name="Google Shape;111;p4"/>
          <p:cNvSpPr txBox="1"/>
          <p:nvPr>
            <p:ph type="title"/>
          </p:nvPr>
        </p:nvSpPr>
        <p:spPr>
          <a:xfrm>
            <a:off x="305380" y="4977391"/>
            <a:ext cx="3869625" cy="15200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ro-RO" sz="3200"/>
              <a:t>ADE: DOS – În țara lui Pinocchio </a:t>
            </a:r>
            <a:r>
              <a:rPr lang="ro-RO" sz="2400"/>
              <a:t>(lectură după imagini)</a:t>
            </a:r>
            <a:endParaRPr sz="3200"/>
          </a:p>
        </p:txBody>
      </p:sp>
      <p:pic>
        <p:nvPicPr>
          <p:cNvPr id="112" name="Google Shape;112;p4"/>
          <p:cNvPicPr preferRelativeResize="0"/>
          <p:nvPr/>
        </p:nvPicPr>
        <p:blipFill rotWithShape="1">
          <a:blip r:embed="rId6">
            <a:alphaModFix/>
          </a:blip>
          <a:srcRect b="0" l="0" r="0" t="0"/>
          <a:stretch/>
        </p:blipFill>
        <p:spPr>
          <a:xfrm>
            <a:off x="4963563" y="4808419"/>
            <a:ext cx="1801674" cy="196310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822"/>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930965" y="397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o-RO"/>
              <a:t>A.L.A. – Sector Construcții ”Turnul din Pisa”</a:t>
            </a:r>
            <a:endParaRPr/>
          </a:p>
        </p:txBody>
      </p:sp>
      <p:pic>
        <p:nvPicPr>
          <p:cNvPr id="118" name="Google Shape;118;p5"/>
          <p:cNvPicPr preferRelativeResize="0"/>
          <p:nvPr>
            <p:ph idx="2" type="body"/>
          </p:nvPr>
        </p:nvPicPr>
        <p:blipFill rotWithShape="1">
          <a:blip r:embed="rId3">
            <a:alphaModFix/>
          </a:blip>
          <a:srcRect b="0" l="0" r="0" t="0"/>
          <a:stretch/>
        </p:blipFill>
        <p:spPr>
          <a:xfrm>
            <a:off x="7068207" y="993228"/>
            <a:ext cx="3771614" cy="5691660"/>
          </a:xfrm>
          <a:prstGeom prst="rect">
            <a:avLst/>
          </a:prstGeom>
          <a:noFill/>
          <a:ln>
            <a:noFill/>
          </a:ln>
        </p:spPr>
      </p:pic>
      <p:pic>
        <p:nvPicPr>
          <p:cNvPr id="119" name="Google Shape;119;p5"/>
          <p:cNvPicPr preferRelativeResize="0"/>
          <p:nvPr>
            <p:ph idx="1" type="body"/>
          </p:nvPr>
        </p:nvPicPr>
        <p:blipFill rotWithShape="1">
          <a:blip r:embed="rId4">
            <a:alphaModFix/>
          </a:blip>
          <a:srcRect b="0" l="0" r="0" t="0"/>
          <a:stretch/>
        </p:blipFill>
        <p:spPr>
          <a:xfrm>
            <a:off x="1545022" y="993228"/>
            <a:ext cx="3578772" cy="569166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38200" y="365125"/>
            <a:ext cx="398559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o-RO"/>
              <a:t>A.L.A.- Sector Bibliotecă</a:t>
            </a:r>
            <a:endParaRPr/>
          </a:p>
        </p:txBody>
      </p:sp>
      <p:pic>
        <p:nvPicPr>
          <p:cNvPr id="125" name="Google Shape;125;p6"/>
          <p:cNvPicPr preferRelativeResize="0"/>
          <p:nvPr>
            <p:ph idx="1" type="body"/>
          </p:nvPr>
        </p:nvPicPr>
        <p:blipFill rotWithShape="1">
          <a:blip r:embed="rId3">
            <a:alphaModFix/>
          </a:blip>
          <a:srcRect b="0" l="0" r="0" t="0"/>
          <a:stretch/>
        </p:blipFill>
        <p:spPr>
          <a:xfrm>
            <a:off x="5173094" y="49625"/>
            <a:ext cx="6770205" cy="3353251"/>
          </a:xfrm>
          <a:prstGeom prst="rect">
            <a:avLst/>
          </a:prstGeom>
          <a:noFill/>
          <a:ln>
            <a:noFill/>
          </a:ln>
        </p:spPr>
      </p:pic>
      <p:pic>
        <p:nvPicPr>
          <p:cNvPr id="126" name="Google Shape;126;p6"/>
          <p:cNvPicPr preferRelativeResize="0"/>
          <p:nvPr>
            <p:ph idx="2" type="body"/>
          </p:nvPr>
        </p:nvPicPr>
        <p:blipFill rotWithShape="1">
          <a:blip r:embed="rId4">
            <a:alphaModFix/>
          </a:blip>
          <a:srcRect b="0" l="0" r="0" t="0"/>
          <a:stretch/>
        </p:blipFill>
        <p:spPr>
          <a:xfrm>
            <a:off x="770059" y="1690688"/>
            <a:ext cx="3444132" cy="4923596"/>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a:off x="5173094" y="3441872"/>
            <a:ext cx="6770205" cy="3353251"/>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822"/>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838200" y="365125"/>
            <a:ext cx="10515600" cy="56252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lang="ro-RO" sz="2800"/>
              <a:t>A.L.A. – Sector Artă ”Ne pregătim pentru Carnavalul de la Veneția”</a:t>
            </a:r>
            <a:endParaRPr sz="2800"/>
          </a:p>
        </p:txBody>
      </p:sp>
      <p:pic>
        <p:nvPicPr>
          <p:cNvPr id="133" name="Google Shape;133;p7"/>
          <p:cNvPicPr preferRelativeResize="0"/>
          <p:nvPr>
            <p:ph idx="1" type="body"/>
          </p:nvPr>
        </p:nvPicPr>
        <p:blipFill rotWithShape="1">
          <a:blip r:embed="rId3">
            <a:alphaModFix/>
          </a:blip>
          <a:srcRect b="0" l="0" r="0" t="0"/>
          <a:stretch/>
        </p:blipFill>
        <p:spPr>
          <a:xfrm>
            <a:off x="181119" y="927652"/>
            <a:ext cx="3263503" cy="4351338"/>
          </a:xfrm>
          <a:prstGeom prst="rect">
            <a:avLst/>
          </a:prstGeom>
          <a:noFill/>
          <a:ln>
            <a:noFill/>
          </a:ln>
        </p:spPr>
      </p:pic>
      <p:pic>
        <p:nvPicPr>
          <p:cNvPr id="134" name="Google Shape;134;p7"/>
          <p:cNvPicPr preferRelativeResize="0"/>
          <p:nvPr>
            <p:ph idx="2" type="body"/>
          </p:nvPr>
        </p:nvPicPr>
        <p:blipFill rotWithShape="1">
          <a:blip r:embed="rId4">
            <a:alphaModFix/>
          </a:blip>
          <a:srcRect b="0" l="0" r="0" t="0"/>
          <a:stretch/>
        </p:blipFill>
        <p:spPr>
          <a:xfrm>
            <a:off x="3663529" y="1640096"/>
            <a:ext cx="3263503" cy="4351338"/>
          </a:xfrm>
          <a:prstGeom prst="rect">
            <a:avLst/>
          </a:prstGeom>
          <a:noFill/>
          <a:ln>
            <a:noFill/>
          </a:ln>
        </p:spPr>
      </p:pic>
      <p:pic>
        <p:nvPicPr>
          <p:cNvPr id="135" name="Google Shape;135;p7"/>
          <p:cNvPicPr preferRelativeResize="0"/>
          <p:nvPr/>
        </p:nvPicPr>
        <p:blipFill rotWithShape="1">
          <a:blip r:embed="rId5">
            <a:alphaModFix/>
          </a:blip>
          <a:srcRect b="0" l="0" r="0" t="0"/>
          <a:stretch/>
        </p:blipFill>
        <p:spPr>
          <a:xfrm>
            <a:off x="7145940" y="2728036"/>
            <a:ext cx="4864942" cy="3764839"/>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838200" y="10396"/>
            <a:ext cx="10515600" cy="7770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o-RO"/>
              <a:t>A.L.A. – Joc de rol ”La pizzerie”</a:t>
            </a:r>
            <a:endParaRPr/>
          </a:p>
        </p:txBody>
      </p:sp>
      <p:pic>
        <p:nvPicPr>
          <p:cNvPr id="141" name="Google Shape;141;p8"/>
          <p:cNvPicPr preferRelativeResize="0"/>
          <p:nvPr>
            <p:ph idx="2" type="body"/>
          </p:nvPr>
        </p:nvPicPr>
        <p:blipFill rotWithShape="1">
          <a:blip r:embed="rId3">
            <a:alphaModFix/>
          </a:blip>
          <a:srcRect b="0" l="0" r="0" t="0"/>
          <a:stretch/>
        </p:blipFill>
        <p:spPr>
          <a:xfrm>
            <a:off x="207690" y="649506"/>
            <a:ext cx="5073755" cy="3055392"/>
          </a:xfrm>
          <a:prstGeom prst="rect">
            <a:avLst/>
          </a:prstGeom>
          <a:noFill/>
          <a:ln>
            <a:noFill/>
          </a:ln>
        </p:spPr>
      </p:pic>
      <p:pic>
        <p:nvPicPr>
          <p:cNvPr id="142" name="Google Shape;142;p8"/>
          <p:cNvPicPr preferRelativeResize="0"/>
          <p:nvPr/>
        </p:nvPicPr>
        <p:blipFill rotWithShape="1">
          <a:blip r:embed="rId4">
            <a:alphaModFix/>
          </a:blip>
          <a:srcRect b="0" l="0" r="0" t="0"/>
          <a:stretch/>
        </p:blipFill>
        <p:spPr>
          <a:xfrm>
            <a:off x="207690" y="3825537"/>
            <a:ext cx="5073755" cy="2890573"/>
          </a:xfrm>
          <a:prstGeom prst="rect">
            <a:avLst/>
          </a:prstGeom>
          <a:noFill/>
          <a:ln>
            <a:noFill/>
          </a:ln>
        </p:spPr>
      </p:pic>
      <p:pic>
        <p:nvPicPr>
          <p:cNvPr id="143" name="Google Shape;143;p8"/>
          <p:cNvPicPr preferRelativeResize="0"/>
          <p:nvPr/>
        </p:nvPicPr>
        <p:blipFill rotWithShape="1">
          <a:blip r:embed="rId5">
            <a:alphaModFix/>
          </a:blip>
          <a:srcRect b="0" l="0" r="0" t="0"/>
          <a:stretch/>
        </p:blipFill>
        <p:spPr>
          <a:xfrm>
            <a:off x="5376409" y="649506"/>
            <a:ext cx="3248174" cy="5326682"/>
          </a:xfrm>
          <a:prstGeom prst="rect">
            <a:avLst/>
          </a:prstGeom>
          <a:noFill/>
          <a:ln>
            <a:noFill/>
          </a:ln>
        </p:spPr>
      </p:pic>
      <p:pic>
        <p:nvPicPr>
          <p:cNvPr id="144" name="Google Shape;144;p8"/>
          <p:cNvPicPr preferRelativeResize="0"/>
          <p:nvPr>
            <p:ph idx="1" type="body"/>
          </p:nvPr>
        </p:nvPicPr>
        <p:blipFill rotWithShape="1">
          <a:blip r:embed="rId6">
            <a:alphaModFix/>
          </a:blip>
          <a:srcRect b="0" l="0" r="0" t="0"/>
          <a:stretch/>
        </p:blipFill>
        <p:spPr>
          <a:xfrm>
            <a:off x="8719548" y="1682314"/>
            <a:ext cx="3263503" cy="4932984"/>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ppt_w</p:attrName>
                                        </p:attrNameLst>
                                      </p:cBhvr>
                                      <p:tavLst>
                                        <p:tav fmla="" tm="0">
                                          <p:val>
                                            <p:strVal val="0"/>
                                          </p:val>
                                        </p:tav>
                                        <p:tav fmla="" tm="100000">
                                          <p:val>
                                            <p:strVal val="#ppt_w"/>
                                          </p:val>
                                        </p:tav>
                                      </p:tavLst>
                                    </p:anim>
                                    <p:anim calcmode="lin" valueType="num">
                                      <p:cBhvr additive="base">
                                        <p:cTn dur="500"/>
                                        <p:tgtEl>
                                          <p:spTgt spid="1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42"/>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A group of children in a room&#10;&#10;Description automatically generated with low confidence" id="149" name="Google Shape;149;p9"/>
          <p:cNvPicPr preferRelativeResize="0"/>
          <p:nvPr>
            <p:ph idx="1" type="body"/>
          </p:nvPr>
        </p:nvPicPr>
        <p:blipFill rotWithShape="1">
          <a:blip r:embed="rId3">
            <a:alphaModFix/>
          </a:blip>
          <a:srcRect b="0" l="0" r="0" t="0"/>
          <a:stretch/>
        </p:blipFill>
        <p:spPr>
          <a:xfrm>
            <a:off x="171863" y="1524003"/>
            <a:ext cx="3081130" cy="5194851"/>
          </a:xfrm>
          <a:prstGeom prst="rect">
            <a:avLst/>
          </a:prstGeom>
          <a:noFill/>
          <a:ln>
            <a:noFill/>
          </a:ln>
        </p:spPr>
      </p:pic>
      <p:pic>
        <p:nvPicPr>
          <p:cNvPr descr="A group of girls posing for a photo&#10;&#10;Description automatically generated with medium confidence" id="150" name="Google Shape;150;p9"/>
          <p:cNvPicPr preferRelativeResize="0"/>
          <p:nvPr/>
        </p:nvPicPr>
        <p:blipFill rotWithShape="1">
          <a:blip r:embed="rId4">
            <a:alphaModFix/>
          </a:blip>
          <a:srcRect b="0" l="0" r="0" t="0"/>
          <a:stretch/>
        </p:blipFill>
        <p:spPr>
          <a:xfrm>
            <a:off x="3332504" y="138324"/>
            <a:ext cx="5573163" cy="3290675"/>
          </a:xfrm>
          <a:prstGeom prst="rect">
            <a:avLst/>
          </a:prstGeom>
          <a:noFill/>
          <a:ln>
            <a:noFill/>
          </a:ln>
        </p:spPr>
      </p:pic>
      <p:pic>
        <p:nvPicPr>
          <p:cNvPr descr="A group of children posing for a photo&#10;&#10;Description automatically generated with medium confidence" id="151" name="Google Shape;151;p9"/>
          <p:cNvPicPr preferRelativeResize="0"/>
          <p:nvPr/>
        </p:nvPicPr>
        <p:blipFill rotWithShape="1">
          <a:blip r:embed="rId5">
            <a:alphaModFix/>
          </a:blip>
          <a:srcRect b="0" l="0" r="0" t="0"/>
          <a:stretch/>
        </p:blipFill>
        <p:spPr>
          <a:xfrm>
            <a:off x="3332503" y="3534994"/>
            <a:ext cx="5573163" cy="3184681"/>
          </a:xfrm>
          <a:prstGeom prst="rect">
            <a:avLst/>
          </a:prstGeom>
          <a:noFill/>
          <a:ln>
            <a:noFill/>
          </a:ln>
        </p:spPr>
      </p:pic>
      <p:sp>
        <p:nvSpPr>
          <p:cNvPr id="152" name="Google Shape;152;p9"/>
          <p:cNvSpPr txBox="1"/>
          <p:nvPr/>
        </p:nvSpPr>
        <p:spPr>
          <a:xfrm flipH="1">
            <a:off x="437322" y="508544"/>
            <a:ext cx="267693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ro-RO" sz="2400" u="none" cap="none" strike="noStrike">
                <a:solidFill>
                  <a:schemeClr val="dk1"/>
                </a:solidFill>
                <a:latin typeface="Calibri"/>
                <a:ea typeface="Calibri"/>
                <a:cs typeface="Calibri"/>
                <a:sym typeface="Calibri"/>
              </a:rPr>
              <a:t>A.L.A. – Joc de rol ”Gelateria”</a:t>
            </a:r>
            <a:endParaRPr b="1" i="0" sz="2400" u="none" cap="none" strike="noStrike">
              <a:solidFill>
                <a:schemeClr val="dk1"/>
              </a:solidFill>
              <a:latin typeface="Calibri"/>
              <a:ea typeface="Calibri"/>
              <a:cs typeface="Calibri"/>
              <a:sym typeface="Calibri"/>
            </a:endParaRPr>
          </a:p>
        </p:txBody>
      </p:sp>
      <p:pic>
        <p:nvPicPr>
          <p:cNvPr id="153" name="Google Shape;153;p9"/>
          <p:cNvPicPr preferRelativeResize="0"/>
          <p:nvPr/>
        </p:nvPicPr>
        <p:blipFill rotWithShape="1">
          <a:blip r:embed="rId6">
            <a:alphaModFix/>
          </a:blip>
          <a:srcRect b="0" l="0" r="0" t="0"/>
          <a:stretch/>
        </p:blipFill>
        <p:spPr>
          <a:xfrm>
            <a:off x="8985176" y="413177"/>
            <a:ext cx="3034961" cy="630567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2022-03-30T08:54:10Z</dcterms:created>
  <dc:creator>ADR</dc:creator>
</cp:coreProperties>
</file>